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matic SC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d371cb43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dd371cb43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a60974a2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a60974a2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d371cb43e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d371cb43e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d91c4767b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d91c4767b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d91c4767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d91c4767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d371cb43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d371cb43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d371cb43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d371cb43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d91c4767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d91c4767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371cb43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d371cb43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6a60974a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6a60974a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d371cb43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d371cb43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371cb43e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d371cb43e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a60974a2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a60974a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VzgYl_8Rn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1711" l="3955" r="14158" t="10576"/>
          <a:stretch/>
        </p:blipFill>
        <p:spPr>
          <a:xfrm>
            <a:off x="2945325" y="0"/>
            <a:ext cx="6272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632200"/>
            <a:ext cx="2933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400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rPr>
              <a:t>la prima </a:t>
            </a:r>
            <a:endParaRPr b="1" sz="5400">
              <a:solidFill>
                <a:schemeClr val="accent5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400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rPr>
              <a:t>fase del risorgimento italiano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6195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fallimento della giovine italia</a:t>
            </a:r>
            <a:endParaRPr/>
          </a:p>
        </p:txBody>
      </p:sp>
      <p:grpSp>
        <p:nvGrpSpPr>
          <p:cNvPr id="166" name="Google Shape;166;p22"/>
          <p:cNvGrpSpPr/>
          <p:nvPr/>
        </p:nvGrpSpPr>
        <p:grpSpPr>
          <a:xfrm>
            <a:off x="4265519" y="2030916"/>
            <a:ext cx="2440200" cy="2440200"/>
            <a:chOff x="4447194" y="1815766"/>
            <a:chExt cx="2440200" cy="2440200"/>
          </a:xfrm>
        </p:grpSpPr>
        <p:sp>
          <p:nvSpPr>
            <p:cNvPr id="167" name="Google Shape;167;p2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Coinvolge solo la popolazione urbana e non quella di campagna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CONTRADDIZIONE della suo stesso pensiero: </a:t>
              </a:r>
              <a:endParaRPr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le masse facevano la differenza, solo il popolo UNITO poteva liberarsi dallo straniero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9" name="Google Shape;169;p22"/>
          <p:cNvSpPr txBox="1"/>
          <p:nvPr/>
        </p:nvSpPr>
        <p:spPr>
          <a:xfrm>
            <a:off x="208925" y="3899975"/>
            <a:ext cx="3312900" cy="461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Source Code Pro"/>
                <a:ea typeface="Source Code Pro"/>
                <a:cs typeface="Source Code Pro"/>
                <a:sym typeface="Source Code Pro"/>
              </a:rPr>
              <a:t>Ecco perchè le rivoluzioni partono dal basso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Source Code Pro"/>
                <a:ea typeface="Source Code Pro"/>
                <a:cs typeface="Source Code Pro"/>
                <a:sym typeface="Source Code Pro"/>
              </a:rPr>
              <a:t>= necessità di cambiare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1950" y="725750"/>
            <a:ext cx="902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Source Code Pro"/>
                <a:ea typeface="Source Code Pro"/>
                <a:cs typeface="Source Code Pro"/>
                <a:sym typeface="Source Code Pro"/>
              </a:rPr>
              <a:t>Sulla base della Giovine Italia Mazzini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 decise di ampliare i suoi orizzonti , </a:t>
            </a:r>
            <a:r>
              <a:rPr b="1" lang="it">
                <a:latin typeface="Source Code Pro"/>
                <a:ea typeface="Source Code Pro"/>
                <a:cs typeface="Source Code Pro"/>
                <a:sym typeface="Source Code Pro"/>
              </a:rPr>
              <a:t>ideò la GIOVINE EUROPA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 : </a:t>
            </a:r>
            <a:r>
              <a:rPr i="1" lang="it">
                <a:latin typeface="Source Code Pro"/>
                <a:ea typeface="Source Code Pro"/>
                <a:cs typeface="Source Code Pro"/>
                <a:sym typeface="Source Code Pro"/>
              </a:rPr>
              <a:t>associazione politica che </a:t>
            </a:r>
            <a:r>
              <a:rPr i="1" lang="it" u="sng">
                <a:latin typeface="Source Code Pro"/>
                <a:ea typeface="Source Code Pro"/>
                <a:cs typeface="Source Code Pro"/>
                <a:sym typeface="Source Code Pro"/>
              </a:rPr>
              <a:t>promuoveva l’emancipazione dei popoli sottomessi dai regimi assoluti.</a:t>
            </a:r>
            <a:endParaRPr i="1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 sarà proprio la sua ambizione a determinare il fallimento della Giovine Italia: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71" name="Google Shape;171;p22"/>
          <p:cNvGrpSpPr/>
          <p:nvPr/>
        </p:nvGrpSpPr>
        <p:grpSpPr>
          <a:xfrm>
            <a:off x="1134467" y="2069404"/>
            <a:ext cx="1929676" cy="1830580"/>
            <a:chOff x="3490737" y="1374053"/>
            <a:chExt cx="1423800" cy="1423800"/>
          </a:xfrm>
        </p:grpSpPr>
        <p:sp>
          <p:nvSpPr>
            <p:cNvPr id="172" name="Google Shape;172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3570619" y="1613592"/>
              <a:ext cx="12771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Borghesia e Clero </a:t>
              </a:r>
              <a:r>
                <a:rPr lang="it" sz="10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non sono pronti a rischiare una rivolta</a:t>
              </a: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per seguire Mazzini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→ Queste classi sociali erano </a:t>
              </a:r>
              <a:r>
                <a:rPr b="1"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agiate</a:t>
              </a: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b="1"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non avevano motivo di cambiare la loro condizione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4" name="Google Shape;174;p22"/>
          <p:cNvSpPr txBox="1"/>
          <p:nvPr/>
        </p:nvSpPr>
        <p:spPr>
          <a:xfrm>
            <a:off x="5440825" y="4201825"/>
            <a:ext cx="3312900" cy="600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latin typeface="Source Code Pro"/>
                <a:ea typeface="Source Code Pro"/>
                <a:cs typeface="Source Code Pro"/>
                <a:sym typeface="Source Code Pro"/>
              </a:rPr>
              <a:t>Errori come questo furono fatali per la sua politica: egli perse l’appoggio del popolo, parte indispensabile della rivoluzione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86275"/>
            <a:ext cx="3336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 STATUTO ALBERTINO 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-422150" y="3396400"/>
            <a:ext cx="6443400" cy="17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320">
                <a:solidFill>
                  <a:srgbClr val="000000"/>
                </a:solidFill>
              </a:rPr>
              <a:t>prevedeva:</a:t>
            </a:r>
            <a:endParaRPr sz="1320">
              <a:solidFill>
                <a:srgbClr val="000000"/>
              </a:solidFill>
            </a:endParaRPr>
          </a:p>
          <a:p>
            <a:pPr indent="-312419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20"/>
              <a:buChar char="○"/>
            </a:pPr>
            <a:r>
              <a:rPr b="1" lang="it" sz="1320">
                <a:solidFill>
                  <a:srgbClr val="000000"/>
                </a:solidFill>
              </a:rPr>
              <a:t>potere legislativo</a:t>
            </a:r>
            <a:r>
              <a:rPr lang="it" sz="1320">
                <a:solidFill>
                  <a:srgbClr val="000000"/>
                </a:solidFill>
              </a:rPr>
              <a:t> al Parlamento (composto da 2 camere: Senato e Camera dei Deputati, elette tramite un suffragio censitario), inoltre il re si riservava il diritto di veto sulle leggi</a:t>
            </a:r>
            <a:endParaRPr sz="1320">
              <a:solidFill>
                <a:srgbClr val="000000"/>
              </a:solidFill>
            </a:endParaRPr>
          </a:p>
          <a:p>
            <a:pPr indent="-31241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Char char="○"/>
            </a:pPr>
            <a:r>
              <a:rPr b="1" lang="it" sz="1320">
                <a:solidFill>
                  <a:srgbClr val="000000"/>
                </a:solidFill>
              </a:rPr>
              <a:t>potere esecutivo</a:t>
            </a:r>
            <a:r>
              <a:rPr lang="it" sz="1320">
                <a:solidFill>
                  <a:srgbClr val="000000"/>
                </a:solidFill>
              </a:rPr>
              <a:t> ai ministri </a:t>
            </a:r>
            <a:endParaRPr sz="1320">
              <a:solidFill>
                <a:srgbClr val="000000"/>
              </a:solidFill>
            </a:endParaRPr>
          </a:p>
          <a:p>
            <a:pPr indent="-31241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Char char="○"/>
            </a:pPr>
            <a:r>
              <a:rPr b="1" lang="it" sz="1320">
                <a:solidFill>
                  <a:srgbClr val="000000"/>
                </a:solidFill>
              </a:rPr>
              <a:t>potere giudiziario</a:t>
            </a:r>
            <a:r>
              <a:rPr lang="it" sz="1320">
                <a:solidFill>
                  <a:srgbClr val="000000"/>
                </a:solidFill>
              </a:rPr>
              <a:t> ai giudici	</a:t>
            </a:r>
            <a:endParaRPr sz="1320">
              <a:solidFill>
                <a:srgbClr val="000000"/>
              </a:solidFill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700" y="117539"/>
            <a:ext cx="3591301" cy="251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5520975" y="2632150"/>
            <a:ext cx="3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Carlo Alberto di Savoia firma lo Statuto il 4 marzo 1848</a:t>
            </a:r>
            <a:endParaRPr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609150" y="311050"/>
            <a:ext cx="1925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nacque come conseguenza dei moti scoppiati a Palermo nel 1848 (diffusi poi, anche nel resto dell’Italia)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6132200" y="3527400"/>
            <a:ext cx="2832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Anche se in generale tutti coloro che esercitavano una forma di potere dovevano comunque rispondere delle loro azioni al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sovrano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56400" y="1229500"/>
            <a:ext cx="3512100" cy="581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concesso da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Carlo Alberto di Savoia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nel Regno di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Sardegna 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e di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Piemonte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23"/>
          <p:cNvSpPr/>
          <p:nvPr/>
        </p:nvSpPr>
        <p:spPr>
          <a:xfrm flipH="1" rot="-3868757">
            <a:off x="3581008" y="-5004"/>
            <a:ext cx="257638" cy="71145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1610825" y="766525"/>
            <a:ext cx="133200" cy="3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2676750" y="2232900"/>
            <a:ext cx="2858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a partire dal 1861, con l’Unità d’Italia, divenne anche la carta costituzionale del Regno d’Italia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44400" y="2153425"/>
            <a:ext cx="1925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è una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Costituzione scritta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concessa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flessibile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breve 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e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ottriata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23"/>
          <p:cNvSpPr/>
          <p:nvPr/>
        </p:nvSpPr>
        <p:spPr>
          <a:xfrm rot="3215017">
            <a:off x="3077202" y="2036269"/>
            <a:ext cx="477555" cy="1222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rot="5400000">
            <a:off x="919750" y="1995249"/>
            <a:ext cx="375000" cy="12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5898925" y="4077025"/>
            <a:ext cx="381900" cy="16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 rot="5400000">
            <a:off x="316725" y="3147699"/>
            <a:ext cx="375000" cy="12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78400" y="224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MOTI DEL 1848 E LA PRIMA GUERRA D’INDIPENDENZA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3625" y="1537163"/>
            <a:ext cx="288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Carlo Alberto di Savoia </a:t>
            </a:r>
            <a:r>
              <a:rPr lang="it" sz="1200">
                <a:solidFill>
                  <a:srgbClr val="000000"/>
                </a:solidFill>
              </a:rPr>
              <a:t>(re di Sardegna) dichiara guerra all’Austria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2960788" y="1889213"/>
            <a:ext cx="4554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3455550" y="1590225"/>
            <a:ext cx="205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Ferdinando II, Leopoldo II e Pio IX lo appoggiano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9550" y="749475"/>
            <a:ext cx="29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rivolta parigina -&gt; scoppiano nuove insurrezioni in Italia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027600" y="679850"/>
            <a:ext cx="5470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A Venezia e a Milano (5 giornate di Milano) vengono cacciati gli austriaci   (Venezia-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Repubblica veneta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-26850" y="2399563"/>
            <a:ext cx="288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nascono dei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plebisciti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 per l’unione dei territori settentrionali al Regno di Sardegna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3416200" y="2470950"/>
            <a:ext cx="199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nascita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Regno d’Alta Italia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94800" y="3409263"/>
            <a:ext cx="282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sconfitta dell’esercito piemontese a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Custoza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Carlo Alberto firma l’armistizio con l’Austria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3455650" y="3493400"/>
            <a:ext cx="513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nascita della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Repubblica Romana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 nello Stato pontificio, cacciato papa Pio IX (si rifugia a Gaeta tornerà con l’aiuto dei francesi)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78200" y="4418975"/>
            <a:ext cx="265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piemontesi sconfitti definitivamente a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Novara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, dagli austriaci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3366275" y="4544300"/>
            <a:ext cx="5587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arlo Alberto quindi abdica in favore del figlio </a:t>
            </a:r>
            <a:r>
              <a:rPr b="1" lang="it" sz="1200">
                <a:latin typeface="Source Code Pro"/>
                <a:ea typeface="Source Code Pro"/>
                <a:cs typeface="Source Code Pro"/>
                <a:sym typeface="Source Code Pro"/>
              </a:rPr>
              <a:t>Vittorio Emanuele II </a:t>
            </a:r>
            <a:r>
              <a:rPr lang="it" sz="1200">
                <a:latin typeface="Source Code Pro"/>
                <a:ea typeface="Source Code Pro"/>
                <a:cs typeface="Source Code Pro"/>
                <a:sym typeface="Source Code Pro"/>
              </a:rPr>
              <a:t>(ultimo re di Sardegna e primo re d’Italia)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2877250" y="1022025"/>
            <a:ext cx="3888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 rot="9345139">
            <a:off x="2713920" y="1396589"/>
            <a:ext cx="1021959" cy="1208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 rot="9345139">
            <a:off x="2669695" y="2301661"/>
            <a:ext cx="1021959" cy="1168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2910863" y="2817063"/>
            <a:ext cx="4554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 rot="8594063">
            <a:off x="2665385" y="3239970"/>
            <a:ext cx="1021982" cy="1150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rot="9650950">
            <a:off x="2715158" y="4167153"/>
            <a:ext cx="1252834" cy="10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2910863" y="3747788"/>
            <a:ext cx="4554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2843955" y="4769475"/>
            <a:ext cx="611700" cy="1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775" y="1261553"/>
            <a:ext cx="2887800" cy="204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 rot="-2435071">
            <a:off x="5554533" y="988635"/>
            <a:ext cx="333400" cy="90063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51475" y="1287650"/>
            <a:ext cx="26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5 giornate di Milano  (18-22 marzo 1848)</a:t>
            </a:r>
            <a:endParaRPr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200600" y="259525"/>
            <a:ext cx="5320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cesare balbo (1789-1853)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428000" y="908950"/>
            <a:ext cx="1476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1600">
                <a:solidFill>
                  <a:srgbClr val="CC0000"/>
                </a:solidFill>
              </a:rPr>
              <a:t>liberale</a:t>
            </a:r>
            <a:endParaRPr b="1" sz="1600">
              <a:solidFill>
                <a:srgbClr val="CC0000"/>
              </a:solidFill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75" y="908950"/>
            <a:ext cx="2808638" cy="374485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5"/>
          <p:cNvSpPr/>
          <p:nvPr/>
        </p:nvSpPr>
        <p:spPr>
          <a:xfrm>
            <a:off x="1744125" y="1110925"/>
            <a:ext cx="588900" cy="12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410500" y="908950"/>
            <a:ext cx="32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sosteneva l’idea di trasformare l’Italia in una </a:t>
            </a:r>
            <a:r>
              <a:rPr b="1" lang="it">
                <a:latin typeface="Source Code Pro"/>
                <a:ea typeface="Source Code Pro"/>
                <a:cs typeface="Source Code Pro"/>
                <a:sym typeface="Source Code Pro"/>
              </a:rPr>
              <a:t>federazione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25"/>
          <p:cNvSpPr/>
          <p:nvPr/>
        </p:nvSpPr>
        <p:spPr>
          <a:xfrm rot="1016307">
            <a:off x="3465379" y="1765487"/>
            <a:ext cx="261546" cy="591225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466675" y="1956150"/>
            <a:ext cx="30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unificazione dell’Italia sotto la 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guida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 dei </a:t>
            </a:r>
            <a:r>
              <a:rPr b="1" lang="it">
                <a:latin typeface="Source Code Pro"/>
                <a:ea typeface="Source Code Pro"/>
                <a:cs typeface="Source Code Pro"/>
                <a:sym typeface="Source Code Pro"/>
              </a:rPr>
              <a:t>Savoia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4399200" y="1799675"/>
            <a:ext cx="122100" cy="98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2803400" y="2847900"/>
            <a:ext cx="315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unione di stati autonomi sotto la guida di uno stato centrale (Regno di Sardegna e Piemonte), a cui sarebbero state alienate alcune funzioni, principalmente militari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33100" y="3710550"/>
            <a:ext cx="588900" cy="122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0" y="3399375"/>
            <a:ext cx="23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federazione, la cui Costituzione sarebbe diventata lo </a:t>
            </a:r>
            <a:r>
              <a:rPr b="1" lang="it">
                <a:latin typeface="Source Code Pro"/>
                <a:ea typeface="Source Code Pro"/>
                <a:cs typeface="Source Code Pro"/>
                <a:sym typeface="Source Code Pro"/>
              </a:rPr>
              <a:t>Statuto albertino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016125" y="107175"/>
            <a:ext cx="50454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Subito dopo il congresso di vienna!!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161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1554663"/>
            <a:ext cx="4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27B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L’ITALIA, </a:t>
            </a:r>
            <a:r>
              <a:rPr b="1" lang="it">
                <a:solidFill>
                  <a:srgbClr val="C27B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UN'</a:t>
            </a:r>
            <a:r>
              <a:rPr b="1" lang="it" u="sng">
                <a:solidFill>
                  <a:srgbClr val="C27B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ESPRESSIONE</a:t>
            </a:r>
            <a:r>
              <a:rPr b="1" lang="it" u="sng">
                <a:solidFill>
                  <a:srgbClr val="C27B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GEOGRAFICA</a:t>
            </a:r>
            <a:endParaRPr b="1" u="sng">
              <a:solidFill>
                <a:srgbClr val="C27B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85600" y="2441775"/>
            <a:ext cx="3843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L’Italia era suddivisa in circa 10 stati, i quali erano legati politicamente all’Austria però non </a:t>
            </a:r>
            <a:r>
              <a:rPr lang="it"/>
              <a:t>avevano</a:t>
            </a:r>
            <a:r>
              <a:rPr lang="it"/>
              <a:t> il diritto di confluire in un unico stato.</a:t>
            </a:r>
            <a:endParaRPr/>
          </a:p>
        </p:txBody>
      </p:sp>
      <p:cxnSp>
        <p:nvCxnSpPr>
          <p:cNvPr id="66" name="Google Shape;66;p14"/>
          <p:cNvCxnSpPr>
            <a:stCxn id="64" idx="2"/>
            <a:endCxn id="65" idx="0"/>
          </p:cNvCxnSpPr>
          <p:nvPr/>
        </p:nvCxnSpPr>
        <p:spPr>
          <a:xfrm>
            <a:off x="6707400" y="1954863"/>
            <a:ext cx="0" cy="4869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4785600" y="3992250"/>
            <a:ext cx="384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latin typeface="Source Code Pro"/>
                <a:ea typeface="Source Code Pro"/>
                <a:cs typeface="Source Code Pro"/>
                <a:sym typeface="Source Code Pro"/>
              </a:rPr>
              <a:t>OBBIETTIVO: </a:t>
            </a:r>
            <a:endParaRPr b="1" i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L’unità d’Italia, o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ttenere una costituzione e l’indipendenza dall’Austria.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122325" y="3175225"/>
            <a:ext cx="557100" cy="1165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485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moti del 1820-1821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97200"/>
            <a:ext cx="310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Nl 1820-1821 nascono le prime ribellioni da parte di gruppi clandestini definiti: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591575" y="1551925"/>
            <a:ext cx="842400" cy="34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980950" y="1497350"/>
            <a:ext cx="271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700" u="sng">
                <a:latin typeface="Source Code Pro"/>
                <a:ea typeface="Source Code Pro"/>
                <a:cs typeface="Source Code Pro"/>
                <a:sym typeface="Source Code Pro"/>
              </a:rPr>
              <a:t>SOCIETÁ SEGRETE</a:t>
            </a:r>
            <a:endParaRPr b="1" i="1" sz="17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340700" y="1429225"/>
            <a:ext cx="1079100" cy="591300"/>
          </a:xfrm>
          <a:prstGeom prst="ellipse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069600" y="504500"/>
            <a:ext cx="2542200" cy="6927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Source Code Pro"/>
                <a:ea typeface="Source Code Pro"/>
                <a:cs typeface="Source Code Pro"/>
                <a:sym typeface="Source Code Pro"/>
              </a:rPr>
              <a:t>Perché</a:t>
            </a:r>
            <a:r>
              <a:rPr lang="it" sz="1100">
                <a:latin typeface="Source Code Pro"/>
                <a:ea typeface="Source Code Pro"/>
                <a:cs typeface="Source Code Pro"/>
                <a:sym typeface="Source Code Pro"/>
              </a:rPr>
              <a:t> vi era la censura, la quale fu reintrodotta </a:t>
            </a:r>
            <a:r>
              <a:rPr lang="it" sz="1100">
                <a:latin typeface="Source Code Pro"/>
                <a:ea typeface="Source Code Pro"/>
                <a:cs typeface="Source Code Pro"/>
                <a:sym typeface="Source Code Pro"/>
              </a:rPr>
              <a:t>con</a:t>
            </a:r>
            <a:r>
              <a:rPr lang="it" sz="1100">
                <a:latin typeface="Source Code Pro"/>
                <a:ea typeface="Source Code Pro"/>
                <a:cs typeface="Source Code Pro"/>
                <a:sym typeface="Source Code Pro"/>
              </a:rPr>
              <a:t> la restaurazione.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 rot="-4904792">
            <a:off x="7297400" y="1164705"/>
            <a:ext cx="965500" cy="44653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5A6BD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789400" y="2497850"/>
            <a:ext cx="310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I membri di queste società provenivano principalmente dall’ambiente nobiliare e militare.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" name="Google Shape;81;p15"/>
          <p:cNvCxnSpPr>
            <a:endCxn id="80" idx="0"/>
          </p:cNvCxnSpPr>
          <p:nvPr/>
        </p:nvCxnSpPr>
        <p:spPr>
          <a:xfrm>
            <a:off x="6340700" y="1943750"/>
            <a:ext cx="0" cy="5541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/>
          <p:nvPr/>
        </p:nvSpPr>
        <p:spPr>
          <a:xfrm rot="10800000">
            <a:off x="1466975" y="2823675"/>
            <a:ext cx="2967000" cy="685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D5A6BD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614100" y="3617175"/>
            <a:ext cx="23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IN ITALIA TROVIAMO: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14100" y="4017375"/>
            <a:ext cx="214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900" u="sng">
                <a:latin typeface="Source Code Pro"/>
                <a:ea typeface="Source Code Pro"/>
                <a:cs typeface="Source Code Pro"/>
                <a:sym typeface="Source Code Pro"/>
              </a:rPr>
              <a:t>LA CARBONERIA</a:t>
            </a:r>
            <a:endParaRPr b="1" i="1" sz="19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800" y="3776698"/>
            <a:ext cx="1705275" cy="12929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302850" y="4602100"/>
            <a:ext cx="20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Source Code Pro"/>
                <a:ea typeface="Source Code Pro"/>
                <a:cs typeface="Source Code Pro"/>
                <a:sym typeface="Source Code Pro"/>
              </a:rPr>
              <a:t>Riunione della società segreta </a:t>
            </a:r>
            <a:endParaRPr i="1"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156850" y="4355250"/>
            <a:ext cx="221700" cy="3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-2139" l="0" r="0" t="2140"/>
          <a:stretch/>
        </p:blipFill>
        <p:spPr>
          <a:xfrm>
            <a:off x="4024727" y="3732786"/>
            <a:ext cx="1488200" cy="13807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856125" y="4602100"/>
            <a:ext cx="31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latin typeface="Source Code Pro"/>
                <a:ea typeface="Source Code Pro"/>
                <a:cs typeface="Source Code Pro"/>
                <a:sym typeface="Source Code Pro"/>
              </a:rPr>
              <a:t>Arresto di due carbonari italiani da parte di guardie austriache.</a:t>
            </a:r>
            <a:endParaRPr i="1"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714325" y="4355250"/>
            <a:ext cx="221700" cy="3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149125" y="1342475"/>
            <a:ext cx="4623600" cy="10467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I moti del 1820-1821 fallirono, e tale fallimento portò gli intellettuali ad attuare dei progetti per ottenere l’unità d’Italia e 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l'indipendenza</a:t>
            </a: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78675" y="3325777"/>
            <a:ext cx="4564500" cy="14775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Code Pro"/>
                <a:ea typeface="Source Code Pro"/>
                <a:cs typeface="Source Code Pro"/>
                <a:sym typeface="Source Code Pro"/>
              </a:rPr>
              <a:t>Cattaneo fu un sostenitore della confederazione di stati (= associazione di stati sovrani che affidano ad un organo centrale una parte dei loro poteri,come le decisioni relative a relazioni internazionali)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39" y="0"/>
            <a:ext cx="34216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149125" y="255450"/>
            <a:ext cx="5112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/>
              <a:t>CARLO CATTANEO</a:t>
            </a:r>
            <a:endParaRPr u="sng"/>
          </a:p>
        </p:txBody>
      </p:sp>
      <p:sp>
        <p:nvSpPr>
          <p:cNvPr id="99" name="Google Shape;99;p16"/>
          <p:cNvSpPr/>
          <p:nvPr/>
        </p:nvSpPr>
        <p:spPr>
          <a:xfrm>
            <a:off x="2010100" y="2569325"/>
            <a:ext cx="502500" cy="5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Moti del 1830-31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500" y="292850"/>
            <a:ext cx="3926400" cy="30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14467" l="6777" r="6777" t="6387"/>
          <a:stretch/>
        </p:blipFill>
        <p:spPr>
          <a:xfrm>
            <a:off x="311697" y="2400254"/>
            <a:ext cx="2313576" cy="247044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2000" y="1093850"/>
            <a:ext cx="5848200" cy="1174200"/>
          </a:xfrm>
          <a:prstGeom prst="rect">
            <a:avLst/>
          </a:prstGeom>
          <a:solidFill>
            <a:srgbClr val="FFFFFF">
              <a:alpha val="6821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📌</a:t>
            </a:r>
            <a:r>
              <a:rPr b="1" lang="it" sz="1200">
                <a:highlight>
                  <a:srgbClr val="EAD1DC"/>
                </a:highlight>
              </a:rPr>
              <a:t>Ducato di Modena</a:t>
            </a:r>
            <a:endParaRPr b="1" sz="1200">
              <a:highlight>
                <a:srgbClr val="EAD1D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it" sz="1200">
                <a:solidFill>
                  <a:srgbClr val="EAD1DC"/>
                </a:solidFill>
                <a:highlight>
                  <a:schemeClr val="dk2"/>
                </a:highlight>
              </a:rPr>
              <a:t> </a:t>
            </a:r>
            <a:r>
              <a:rPr b="1" lang="it" sz="1200">
                <a:solidFill>
                  <a:srgbClr val="EAD1DC"/>
                </a:solidFill>
                <a:highlight>
                  <a:schemeClr val="dk2"/>
                </a:highlight>
              </a:rPr>
              <a:t>Ciro Menotti </a:t>
            </a:r>
            <a:r>
              <a:rPr lang="it" sz="1200"/>
              <a:t>, capo della carboneria locale, stringe un patto con </a:t>
            </a:r>
            <a:r>
              <a:rPr b="1" lang="it" sz="1200"/>
              <a:t>Francesco IV d’Asburgo</a:t>
            </a:r>
            <a:r>
              <a:rPr lang="it" sz="1200"/>
              <a:t>, per agevolare i moti per l’unificazione sotto un’unica monarchia costituzionale </a:t>
            </a:r>
            <a:endParaRPr sz="120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784025" y="3043400"/>
            <a:ext cx="5848200" cy="1827300"/>
          </a:xfrm>
          <a:prstGeom prst="rect">
            <a:avLst/>
          </a:prstGeom>
          <a:solidFill>
            <a:srgbClr val="FFFFFF">
              <a:alpha val="68210"/>
            </a:srgbClr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Le sue idee continuano a diffondersi in Emilia Romagna e nelle Marche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200"/>
              <a:t>⇒</a:t>
            </a:r>
            <a:r>
              <a:rPr b="1" lang="it" sz="1200">
                <a:highlight>
                  <a:srgbClr val="EAD1DC"/>
                </a:highlight>
              </a:rPr>
              <a:t>1831</a:t>
            </a:r>
            <a:r>
              <a:rPr lang="it" sz="1200"/>
              <a:t> </a:t>
            </a:r>
            <a:r>
              <a:rPr lang="it" sz="1200">
                <a:solidFill>
                  <a:srgbClr val="EAD1DC"/>
                </a:solidFill>
                <a:highlight>
                  <a:schemeClr val="dk2"/>
                </a:highlight>
              </a:rPr>
              <a:t> Bologna, Ferrara, Forlì, Ravenna </a:t>
            </a:r>
            <a:r>
              <a:rPr lang="it" sz="1200"/>
              <a:t> si dichiarano indipendenti dallo stato della Chiesa e istituiscono le </a:t>
            </a:r>
            <a:r>
              <a:rPr b="1" lang="it" sz="1200"/>
              <a:t>Province Unite Italiane </a:t>
            </a:r>
            <a:endParaRPr b="1"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it" sz="1200"/>
              <a:t>Tre mesi dopo, viene ristabilito l’ordine dalle truppe austriache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Carlo Bianco (1795-1843)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470325" y="1228675"/>
            <a:ext cx="52890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Scrive </a:t>
            </a:r>
            <a:r>
              <a:rPr lang="it" sz="1200">
                <a:solidFill>
                  <a:srgbClr val="EAD1DC"/>
                </a:solidFill>
                <a:highlight>
                  <a:schemeClr val="dk2"/>
                </a:highlight>
              </a:rPr>
              <a:t> “</a:t>
            </a:r>
            <a:r>
              <a:rPr b="1" lang="it" sz="1200">
                <a:solidFill>
                  <a:srgbClr val="EAD1DC"/>
                </a:solidFill>
                <a:highlight>
                  <a:schemeClr val="dk2"/>
                </a:highlight>
              </a:rPr>
              <a:t>Trattato dedicato ai buoni italiani da un amico del paese” </a:t>
            </a:r>
            <a:r>
              <a:rPr lang="it" sz="1200"/>
              <a:t> </a:t>
            </a:r>
            <a:endParaRPr b="1" sz="1200">
              <a:solidFill>
                <a:srgbClr val="EAD1DC"/>
              </a:solidFill>
              <a:highlight>
                <a:schemeClr val="dk2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l’Italia non può attaccare l’Austria con un movimento simultaneo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⇒ dovrebbe attuarsi la tattica della </a:t>
            </a:r>
            <a:r>
              <a:rPr b="1" lang="it" sz="1200"/>
              <a:t>guerriglia partigiana</a:t>
            </a:r>
            <a:r>
              <a:rPr lang="it" sz="1200"/>
              <a:t> per un logoramento assiduo del nemico (Posizione che verrà ripresa da Mazzini)</a:t>
            </a:r>
            <a:endParaRPr sz="1200"/>
          </a:p>
          <a:p>
            <a:pPr indent="-304800" lvl="0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precisa inoltre la sua posizione politica: repubblicana, unitaria e con influenze neogiacobine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Fototeca Gilardi &gt; Foto FTT21195: Carlo BIANCO (1795-1843) Conte di Saint  Jorioz , patriota italiano. Ritratto in una stampa del 1823"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00" y="1228675"/>
            <a:ext cx="2549475" cy="33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2185675" y="3528900"/>
            <a:ext cx="2263800" cy="1218000"/>
          </a:xfrm>
          <a:prstGeom prst="rect">
            <a:avLst/>
          </a:prstGeom>
          <a:solidFill>
            <a:srgbClr val="FFFFFF">
              <a:alpha val="6821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1200"/>
              <a:t>Patriota Italiano</a:t>
            </a:r>
            <a:r>
              <a:rPr lang="it" sz="1200"/>
              <a:t>, assume posizioni liberali durante un periodo nel reggimento dei dragoni del re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945125" y="1003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Giuseppe Mazzini  (1805-1872)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880775" cy="118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9"/>
          <p:cNvGrpSpPr/>
          <p:nvPr/>
        </p:nvGrpSpPr>
        <p:grpSpPr>
          <a:xfrm>
            <a:off x="5632317" y="1130075"/>
            <a:ext cx="3305700" cy="3513425"/>
            <a:chOff x="5632317" y="1189775"/>
            <a:chExt cx="3305700" cy="3513425"/>
          </a:xfrm>
        </p:grpSpPr>
        <p:sp>
          <p:nvSpPr>
            <p:cNvPr id="124" name="Google Shape;124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Cosa voleva Mazzini?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6415799" y="2087500"/>
              <a:ext cx="2010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chemeClr val="accent5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Dio gli aveva assegnato una missione:</a:t>
              </a:r>
              <a:endParaRPr b="1" sz="12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L’Italia doveva diventare un </a:t>
              </a:r>
              <a:r>
                <a:rPr lang="it" sz="1200" u="sng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esempio per gli altri paesi</a:t>
              </a:r>
              <a:r>
                <a:rPr lang="it" sz="1200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ottenere la libertà come nazione, </a:t>
              </a:r>
              <a:r>
                <a:rPr b="1" lang="it" sz="1200">
                  <a:solidFill>
                    <a:srgbClr val="FF99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liberarsi dallo straniero.</a:t>
              </a:r>
              <a:endParaRPr b="1" sz="1200">
                <a:solidFill>
                  <a:srgbClr val="FF99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→ Patriottismo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9"/>
          <p:cNvGrpSpPr/>
          <p:nvPr/>
        </p:nvGrpSpPr>
        <p:grpSpPr>
          <a:xfrm>
            <a:off x="0" y="1130289"/>
            <a:ext cx="3546900" cy="3464811"/>
            <a:chOff x="0" y="1189989"/>
            <a:chExt cx="3546900" cy="3464811"/>
          </a:xfrm>
        </p:grpSpPr>
        <p:sp>
          <p:nvSpPr>
            <p:cNvPr id="127" name="Google Shape;127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Chi è Mazzini?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9"/>
            <p:cNvSpPr txBox="1"/>
            <p:nvPr/>
          </p:nvSpPr>
          <p:spPr>
            <a:xfrm>
              <a:off x="169125" y="2039100"/>
              <a:ext cx="2526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Giuseppe </a:t>
              </a: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Mazzini</a:t>
              </a: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 è considerato il </a:t>
              </a: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padre del risorgimento italiano.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latin typeface="Roboto"/>
                  <a:ea typeface="Roboto"/>
                  <a:cs typeface="Roboto"/>
                  <a:sym typeface="Roboto"/>
                </a:rPr>
                <a:t>Perchè?</a:t>
              </a:r>
              <a:endParaRPr sz="1200" u="sng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Per le sue </a:t>
              </a: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idee innovative</a:t>
              </a: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 che aspiravano all’</a:t>
              </a:r>
              <a:r>
                <a:rPr b="1" lang="it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unità nazionale.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Nace a Genova nel 1805 in una famiglia aristocratica, la </a:t>
              </a:r>
              <a:r>
                <a:rPr b="1" lang="it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madre molto religiosa</a:t>
              </a:r>
              <a:r>
                <a:rPr lang="it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it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lo educò</a:t>
              </a: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 alla serietà della vita.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9"/>
          <p:cNvGrpSpPr/>
          <p:nvPr/>
        </p:nvGrpSpPr>
        <p:grpSpPr>
          <a:xfrm>
            <a:off x="2825375" y="1130251"/>
            <a:ext cx="3305725" cy="3482713"/>
            <a:chOff x="2944204" y="1189775"/>
            <a:chExt cx="3305725" cy="3483061"/>
          </a:xfrm>
        </p:grpSpPr>
        <p:sp>
          <p:nvSpPr>
            <p:cNvPr id="130" name="Google Shape;130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Pensiero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3302429" y="2057136"/>
              <a:ext cx="2947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Credeva nell’azione di un</a:t>
              </a: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it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popolo guidato da Dio </a:t>
              </a:r>
              <a:endParaRPr b="1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Roboto"/>
                  <a:ea typeface="Roboto"/>
                  <a:cs typeface="Roboto"/>
                  <a:sym typeface="Roboto"/>
                </a:rPr>
                <a:t>Azione popolare = movimenti che partono dal basso allo scopo di scatenare una </a:t>
              </a:r>
              <a:r>
                <a:rPr lang="it" sz="120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RIVOLUZIONE!</a:t>
              </a:r>
              <a:endParaRPr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Incita il popolo alla rivolta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→Necessità di un cambiamento</a:t>
              </a:r>
              <a:endParaRPr b="1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2222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Mazzini è un : Riformista democratico, avverso al comunismo e all’anarchia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29325" y="1131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l’Italia secondo mazzini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129325" y="1093850"/>
            <a:ext cx="5785500" cy="8922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1722912" y="2364150"/>
            <a:ext cx="4860300" cy="7317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1057100" y="3822250"/>
            <a:ext cx="6342300" cy="554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REPUBBLICANA</a:t>
            </a:r>
            <a:r>
              <a:rPr b="1" lang="it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Il </a:t>
            </a:r>
            <a:r>
              <a:rPr b="1" i="1" lang="it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popolo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doveva essere alla base della </a:t>
            </a:r>
            <a:r>
              <a:rPr b="1" i="1" lang="it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sovranità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150" y="113098"/>
            <a:ext cx="3930851" cy="446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208250" y="1078250"/>
            <a:ext cx="546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UNA</a:t>
            </a:r>
            <a:r>
              <a:rPr b="1" lang="it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Un’Italia </a:t>
            </a:r>
            <a:r>
              <a:rPr b="1" lang="it" sz="12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divisa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sarebbe stata uno </a:t>
            </a:r>
            <a:r>
              <a:rPr b="1" lang="it" sz="12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sbaglio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sotto tutti i punti di vista, la divisione comportava </a:t>
            </a:r>
            <a:r>
              <a:rPr b="1" lang="it" sz="12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indebolimenti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politici ed economici, </a:t>
            </a:r>
            <a:r>
              <a:rPr b="1" i="1" lang="it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l’unione avrebbe rafforzato lo stato.</a:t>
            </a:r>
            <a:endParaRPr b="1" i="1" sz="1200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93300" y="2452950"/>
            <a:ext cx="453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INDIPENDENTE</a:t>
            </a:r>
            <a:r>
              <a:rPr b="1" lang="it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it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Per essere libera l’italia </a:t>
            </a:r>
            <a:r>
              <a:rPr b="1" i="1" lang="it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 poteva dipendere dallo straniero.</a:t>
            </a:r>
            <a:endParaRPr b="1" i="1" sz="1200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93975" y="1023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POLItica e giovine italia</a:t>
            </a:r>
            <a:endParaRPr/>
          </a:p>
        </p:txBody>
      </p:sp>
      <p:grpSp>
        <p:nvGrpSpPr>
          <p:cNvPr id="148" name="Google Shape;148;p21"/>
          <p:cNvGrpSpPr/>
          <p:nvPr/>
        </p:nvGrpSpPr>
        <p:grpSpPr>
          <a:xfrm>
            <a:off x="-12" y="881453"/>
            <a:ext cx="2826385" cy="3380604"/>
            <a:chOff x="1660800" y="1171213"/>
            <a:chExt cx="1942800" cy="1569600"/>
          </a:xfrm>
        </p:grpSpPr>
        <p:sp>
          <p:nvSpPr>
            <p:cNvPr id="149" name="Google Shape;149;p21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1731696" y="1364507"/>
              <a:ext cx="1451700" cy="4599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3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PRIMI PASSI</a:t>
              </a:r>
              <a:endParaRPr sz="13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1731698" y="1680796"/>
              <a:ext cx="1869300" cy="1011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Grazie alla sua educazione, </a:t>
              </a:r>
              <a:r>
                <a:rPr b="1"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 da giovane</a:t>
              </a:r>
              <a:r>
                <a:rPr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manifesta i</a:t>
              </a:r>
              <a:r>
                <a:rPr b="1"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stinti patriottici e interesse politico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→ diventa </a:t>
              </a:r>
              <a:r>
                <a:rPr b="1" lang="it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avvocato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5600907" y="881444"/>
            <a:ext cx="3543084" cy="3380604"/>
            <a:chOff x="5539816" y="1171213"/>
            <a:chExt cx="1942800" cy="1569600"/>
          </a:xfrm>
        </p:grpSpPr>
        <p:sp>
          <p:nvSpPr>
            <p:cNvPr id="153" name="Google Shape;153;p21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5705363" y="1207735"/>
              <a:ext cx="1451700" cy="459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3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GIOVINE ITALIA</a:t>
              </a:r>
              <a:endParaRPr b="1" sz="13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2774509" y="2085964"/>
            <a:ext cx="2826385" cy="2176093"/>
            <a:chOff x="3600600" y="1170963"/>
            <a:chExt cx="1942800" cy="1569600"/>
          </a:xfrm>
        </p:grpSpPr>
        <p:sp>
          <p:nvSpPr>
            <p:cNvPr id="156" name="Google Shape;156;p21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 unisce nel 1827 alla Carboneria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1"/>
            <p:cNvSpPr txBox="1"/>
            <p:nvPr/>
          </p:nvSpPr>
          <p:spPr>
            <a:xfrm>
              <a:off x="3634824" y="1336214"/>
              <a:ext cx="1451700" cy="459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300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CARBONERIA</a:t>
              </a:r>
              <a:r>
                <a:rPr b="1" lang="it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" name="Google Shape;158;p21"/>
          <p:cNvSpPr/>
          <p:nvPr/>
        </p:nvSpPr>
        <p:spPr>
          <a:xfrm>
            <a:off x="3004500" y="3641225"/>
            <a:ext cx="696300" cy="30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 u="sng">
                <a:solidFill>
                  <a:schemeClr val="hlink"/>
                </a:solidFill>
                <a:hlinkClick r:id="rId3"/>
              </a:rPr>
              <a:t>Clicca qui per vedere un video sulla carboneria</a:t>
            </a:r>
            <a:endParaRPr sz="500"/>
          </a:p>
        </p:txBody>
      </p:sp>
      <p:sp>
        <p:nvSpPr>
          <p:cNvPr id="159" name="Google Shape;159;p21"/>
          <p:cNvSpPr txBox="1"/>
          <p:nvPr/>
        </p:nvSpPr>
        <p:spPr>
          <a:xfrm>
            <a:off x="5753525" y="1412625"/>
            <a:ext cx="3140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➢"/>
            </a:pPr>
            <a:r>
              <a:rPr i="1" lang="it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Dove e quando?</a:t>
            </a:r>
            <a:br>
              <a:rPr lang="it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Marsiglia </a:t>
            </a:r>
            <a:r>
              <a:rPr b="1"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1831</a:t>
            </a:r>
            <a:b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➢"/>
            </a:pPr>
            <a:r>
              <a:rPr i="1" lang="it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che scopo?</a:t>
            </a:r>
            <a:endParaRPr i="1" sz="13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Unire l’Italia in un’unica repubblica e </a:t>
            </a:r>
            <a:r>
              <a:rPr b="1"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liberarsi dallo straniero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➢"/>
            </a:pPr>
            <a:r>
              <a:rPr i="1" lang="it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Funzionerà?</a:t>
            </a:r>
            <a:br>
              <a:rPr i="1" lang="it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i="1" sz="13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NO!</a:t>
            </a:r>
            <a: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 nella pagina che segue ti spiego il perchè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0" y="4307800"/>
            <a:ext cx="9292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⚠️ 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Quando si fa riferimento alla </a:t>
            </a:r>
            <a:r>
              <a:rPr b="1" lang="it" sz="1300">
                <a:latin typeface="Roboto"/>
                <a:ea typeface="Roboto"/>
                <a:cs typeface="Roboto"/>
                <a:sym typeface="Roboto"/>
              </a:rPr>
              <a:t>politica di Mazzini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 è fondamentale ricordare l’</a:t>
            </a:r>
            <a:r>
              <a:rPr b="1" lang="it" sz="1300">
                <a:latin typeface="Roboto"/>
                <a:ea typeface="Roboto"/>
                <a:cs typeface="Roboto"/>
                <a:sym typeface="Roboto"/>
              </a:rPr>
              <a:t>importanza della propaganda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1300">
                <a:latin typeface="Roboto"/>
                <a:ea typeface="Roboto"/>
                <a:cs typeface="Roboto"/>
                <a:sym typeface="Roboto"/>
              </a:rPr>
              <a:t>e                     dell’educazione giovanile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, quest’ultima aveva </a:t>
            </a:r>
            <a:r>
              <a:rPr b="1" lang="it" sz="1300">
                <a:latin typeface="Roboto"/>
                <a:ea typeface="Roboto"/>
                <a:cs typeface="Roboto"/>
                <a:sym typeface="Roboto"/>
              </a:rPr>
              <a:t>lo scopo di formare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 le giovani menti e renderle consapevoli del potere che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il popolo aveva →  </a:t>
            </a:r>
            <a:r>
              <a:rPr lang="it" sz="1300" u="sng">
                <a:latin typeface="Roboto"/>
                <a:ea typeface="Roboto"/>
                <a:cs typeface="Roboto"/>
                <a:sym typeface="Roboto"/>
              </a:rPr>
              <a:t>le rivoluzioni partono sempre dal basso!</a:t>
            </a:r>
            <a:endParaRPr sz="13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